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72" r:id="rId6"/>
    <p:sldId id="353" r:id="rId7"/>
    <p:sldId id="371" r:id="rId8"/>
    <p:sldId id="262" r:id="rId9"/>
    <p:sldId id="2432" r:id="rId10"/>
    <p:sldId id="2436" r:id="rId11"/>
    <p:sldId id="2437" r:id="rId12"/>
    <p:sldId id="2440" r:id="rId13"/>
    <p:sldId id="2441" r:id="rId14"/>
    <p:sldId id="2442" r:id="rId15"/>
    <p:sldId id="2443" r:id="rId16"/>
    <p:sldId id="2444" r:id="rId17"/>
    <p:sldId id="2445" r:id="rId18"/>
    <p:sldId id="2448" r:id="rId19"/>
    <p:sldId id="24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3A9BE-0565-41E0-9568-5711088F5ED2}" vWet="2" dt="2022-07-30T19:37:12.311"/>
    <p1510:client id="{F905817E-6F2D-F0A4-B0C7-B910FCB73F6B}" v="581" dt="2022-07-30T19:56:54.581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9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D3EFAC-5C13-4DA4-9315-4124F348281B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BBAF40-7561-4261-A302-1B9596F3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0DC2E4-7646-43BF-B8DC-85D33B146272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4D568D-1395-4E42-AB87-72144A6E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2C316D0-E8BC-4D59-90AF-B2836E34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E03126-52D6-406F-9E9F-48282C80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154" y="457200"/>
            <a:ext cx="5789425" cy="561019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17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198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4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4" r:id="rId5"/>
    <p:sldLayoutId id="2147483666" r:id="rId6"/>
    <p:sldLayoutId id="2147483672" r:id="rId7"/>
    <p:sldLayoutId id="2147483673" r:id="rId8"/>
    <p:sldLayoutId id="2147483653" r:id="rId9"/>
    <p:sldLayoutId id="2147483671" r:id="rId10"/>
    <p:sldLayoutId id="2147483668" r:id="rId11"/>
    <p:sldLayoutId id="2147483654" r:id="rId12"/>
    <p:sldLayoutId id="21474836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unity.com/toxicity-in-multiplayer-games-repo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atista.com/statistics/1133207/impact-harassment-online-video-games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 GAMERSCONNECT.COM</a:t>
            </a:r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E2A81551-989C-6C0E-2BAC-8F09B6255F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D724894-8EB1-4D79-91D1-71C024D98708}"/>
              </a:ext>
            </a:extLst>
          </p:cNvPr>
          <p:cNvSpPr txBox="1">
            <a:spLocks/>
          </p:cNvSpPr>
          <p:nvPr/>
        </p:nvSpPr>
        <p:spPr>
          <a:xfrm>
            <a:off x="6365502" y="2723580"/>
            <a:ext cx="5550078" cy="178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/>
              <a:t>GamersCoNNecT</a:t>
            </a:r>
          </a:p>
        </p:txBody>
      </p:sp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197E-EBBB-7794-B4EE-F4B5D56E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Gamersconnect’s</a:t>
            </a:r>
            <a:r>
              <a:rPr lang="en-US" dirty="0"/>
              <a:t> competitive advantage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C1276-D015-6359-3151-53A74FD59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602406"/>
            <a:ext cx="4998304" cy="4641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Plink’s</a:t>
            </a:r>
            <a:r>
              <a:rPr lang="en-US" dirty="0"/>
              <a:t> Failures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E50E2-FB62-5CC4-2B42-B1A1D4335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332299"/>
            <a:ext cx="4998304" cy="3279936"/>
          </a:xfrm>
        </p:spPr>
        <p:txBody>
          <a:bodyPr>
            <a:normAutofit/>
          </a:bodyPr>
          <a:lstStyle/>
          <a:p>
            <a:r>
              <a:rPr lang="en-US" dirty="0"/>
              <a:t>Charges customers $20 to begin to use the app for the first time</a:t>
            </a:r>
          </a:p>
          <a:p>
            <a:r>
              <a:rPr lang="en-US" dirty="0"/>
              <a:t>Customers hit paywall after a few hours of play which forces them to pay to use the app</a:t>
            </a:r>
          </a:p>
          <a:p>
            <a:r>
              <a:rPr lang="en-US" dirty="0"/>
              <a:t>Need to use Discord app to chat with friends on Console which adds extra expense for customer; Plink only usable on mobile or desktop</a:t>
            </a:r>
          </a:p>
          <a:p>
            <a:r>
              <a:rPr lang="en-US" dirty="0"/>
              <a:t>Weekly subscription too costly and unclear instructions for customers who may want to cancel subscription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479C5-47B8-4BD3-0C2D-95502DF32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602406"/>
            <a:ext cx="5022920" cy="4641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GamersConnect’s</a:t>
            </a:r>
            <a:r>
              <a:rPr lang="en-US" dirty="0"/>
              <a:t>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DFAF41-E47E-CE08-2BD2-F20DCE860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498" y="2311006"/>
            <a:ext cx="5022920" cy="3301229"/>
          </a:xfrm>
        </p:spPr>
        <p:txBody>
          <a:bodyPr>
            <a:normAutofit/>
          </a:bodyPr>
          <a:lstStyle/>
          <a:p>
            <a:r>
              <a:rPr lang="en-US" dirty="0"/>
              <a:t>Has a free mode where customers have limited capabilities</a:t>
            </a:r>
          </a:p>
          <a:p>
            <a:r>
              <a:rPr lang="en-US" dirty="0"/>
              <a:t>Option to upgrade to premium paid monthly subscription for unlimited capabilities</a:t>
            </a:r>
          </a:p>
          <a:p>
            <a:r>
              <a:rPr lang="en-US" dirty="0"/>
              <a:t>Integrates its own console chat feature within GamersConnect app </a:t>
            </a:r>
          </a:p>
          <a:p>
            <a:r>
              <a:rPr lang="en-US" dirty="0"/>
              <a:t>Clearly communicate “Cancel any time” policy; No contract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558BA-A79B-0236-D9F3-41E25384CA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A picture containing text, set&#10;&#10;Description automatically generated">
            <a:extLst>
              <a:ext uri="{FF2B5EF4-FFF2-40B4-BE49-F238E27FC236}">
                <a16:creationId xmlns:a16="http://schemas.microsoft.com/office/drawing/2014/main" id="{F57DEAB6-B3AC-13EF-896E-C1716615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2236"/>
            <a:ext cx="12192000" cy="1266566"/>
          </a:xfrm>
          <a:prstGeom prst="rect">
            <a:avLst/>
          </a:prstGeom>
          <a:effectLst>
            <a:outerShdw blurRad="469900" dir="5400000" algn="ctr" rotWithShape="0">
              <a:srgbClr val="000000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55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51508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00377-489B-40EC-B059-26BDDD2E89B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7773FD0-D09B-4ED3-F3BE-B7A3616C9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74114" cy="6858000"/>
          </a:xfrm>
          <a:prstGeom prst="rect">
            <a:avLst/>
          </a:prstGeom>
        </p:spPr>
      </p:pic>
      <p:pic>
        <p:nvPicPr>
          <p:cNvPr id="5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1EE3C-914B-49E3-35AB-A6F28D45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114" y="689768"/>
            <a:ext cx="10274755" cy="61682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51EA48-C4D8-2ACD-10B9-9A7C52BF17E8}"/>
              </a:ext>
            </a:extLst>
          </p:cNvPr>
          <p:cNvSpPr txBox="1"/>
          <p:nvPr/>
        </p:nvSpPr>
        <p:spPr>
          <a:xfrm>
            <a:off x="2069285" y="2127661"/>
            <a:ext cx="1802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Video Game Companies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Industry Professionals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Expert gamers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Gaming Retailors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587D93-3B2C-78D3-5753-1C50DA09F8F0}"/>
              </a:ext>
            </a:extLst>
          </p:cNvPr>
          <p:cNvSpPr txBox="1"/>
          <p:nvPr/>
        </p:nvSpPr>
        <p:spPr>
          <a:xfrm>
            <a:off x="8029749" y="5591609"/>
            <a:ext cx="3578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Monthly Premium Subscription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Display Ad Revenue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Business accounts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Monetize user insights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ED94D1-9747-5017-7F9A-13733AE1A584}"/>
              </a:ext>
            </a:extLst>
          </p:cNvPr>
          <p:cNvSpPr txBox="1"/>
          <p:nvPr/>
        </p:nvSpPr>
        <p:spPr>
          <a:xfrm>
            <a:off x="10124662" y="2250772"/>
            <a:ext cx="1802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Free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Premium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Business Account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FF2062-76CE-5D88-C638-A2664AFF5BBC}"/>
              </a:ext>
            </a:extLst>
          </p:cNvPr>
          <p:cNvSpPr txBox="1"/>
          <p:nvPr/>
        </p:nvSpPr>
        <p:spPr>
          <a:xfrm>
            <a:off x="4055167" y="3569676"/>
            <a:ext cx="192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User 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Business account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33853A-FB79-5D06-00B9-A89D9248D6D7}"/>
              </a:ext>
            </a:extLst>
          </p:cNvPr>
          <p:cNvSpPr txBox="1"/>
          <p:nvPr/>
        </p:nvSpPr>
        <p:spPr>
          <a:xfrm>
            <a:off x="8029749" y="3692786"/>
            <a:ext cx="1900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Gamersconnect.com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Mobile App</a:t>
            </a:r>
          </a:p>
          <a:p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FCA17B-1388-D705-439F-BE9939DB1A00}"/>
              </a:ext>
            </a:extLst>
          </p:cNvPr>
          <p:cNvSpPr txBox="1"/>
          <p:nvPr/>
        </p:nvSpPr>
        <p:spPr>
          <a:xfrm>
            <a:off x="3995532" y="1460846"/>
            <a:ext cx="2040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Platform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Customer Support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33B9B1-BD1F-D27A-FD87-FA2FA34A519A}"/>
              </a:ext>
            </a:extLst>
          </p:cNvPr>
          <p:cNvSpPr txBox="1"/>
          <p:nvPr/>
        </p:nvSpPr>
        <p:spPr>
          <a:xfrm>
            <a:off x="8029749" y="1383902"/>
            <a:ext cx="2040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Partner search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Podcasts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Video Game recommendations.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Gaming Retail Coupons.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9D80F9-E44E-7603-933A-67DA47F680CD}"/>
              </a:ext>
            </a:extLst>
          </p:cNvPr>
          <p:cNvSpPr txBox="1"/>
          <p:nvPr/>
        </p:nvSpPr>
        <p:spPr>
          <a:xfrm>
            <a:off x="6052635" y="1383901"/>
            <a:ext cx="1798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Enjoyable video gaming experience for regular and new gamers.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Career opportunities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Enhance gaming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0FFB3A-801B-C298-A412-E528C5E9E868}"/>
              </a:ext>
            </a:extLst>
          </p:cNvPr>
          <p:cNvSpPr txBox="1"/>
          <p:nvPr/>
        </p:nvSpPr>
        <p:spPr>
          <a:xfrm>
            <a:off x="2587772" y="5591609"/>
            <a:ext cx="4238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Platform Development &amp;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Hiring expert gamers and industry professionals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Customer Support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09E7DE-8C7A-CDEE-3CE2-57889459CC22}"/>
              </a:ext>
            </a:extLst>
          </p:cNvPr>
          <p:cNvSpPr txBox="1"/>
          <p:nvPr/>
        </p:nvSpPr>
        <p:spPr>
          <a:xfrm>
            <a:off x="5512906" y="114198"/>
            <a:ext cx="398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57587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4CA9-C024-273D-77FF-25B54B76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322" y="1863970"/>
            <a:ext cx="4630127" cy="1872028"/>
          </a:xfrm>
        </p:spPr>
        <p:txBody>
          <a:bodyPr anchor="b">
            <a:normAutofit/>
          </a:bodyPr>
          <a:lstStyle/>
          <a:p>
            <a:r>
              <a:rPr lang="en-US"/>
              <a:t>Marketing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C2DC4-115D-DDF8-3066-1FD4F3CE7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>
            <a:normAutofit/>
          </a:bodyPr>
          <a:lstStyle/>
          <a:p>
            <a:r>
              <a:rPr lang="en-US"/>
              <a:t>Product, Promotion, Pricing, Place, and more.</a:t>
            </a:r>
          </a:p>
        </p:txBody>
      </p:sp>
      <p:pic>
        <p:nvPicPr>
          <p:cNvPr id="2052" name="Picture 4" descr="Future of Video Games: Trends, Technology, and Types | Maryville Online">
            <a:extLst>
              <a:ext uri="{FF2B5EF4-FFF2-40B4-BE49-F238E27FC236}">
                <a16:creationId xmlns:a16="http://schemas.microsoft.com/office/drawing/2014/main" id="{8CEB75A3-BA06-C62C-3A98-DE7D8327A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3" r="21443" b="-1"/>
          <a:stretch/>
        </p:blipFill>
        <p:spPr bwMode="auto">
          <a:xfrm>
            <a:off x="20" y="10"/>
            <a:ext cx="5913419" cy="685798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effectLst/>
        </p:spPr>
      </p:pic>
    </p:spTree>
    <p:extLst>
      <p:ext uri="{BB962C8B-B14F-4D97-AF65-F5344CB8AC3E}">
        <p14:creationId xmlns:p14="http://schemas.microsoft.com/office/powerpoint/2010/main" val="31597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16A8-F06E-25E2-3874-FB6705F5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C792-E7A4-2C0D-4870-0BE68ECB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204" y="1725284"/>
            <a:ext cx="10372622" cy="5015984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January 2023 – Product R&amp;D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Review all positive and negative reviews of competitor app, review news surrounding competitor app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Research most fruitful types of advertisements for this kind of app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Select a sample group of customers to test out and provide feedback for the app</a:t>
            </a:r>
          </a:p>
          <a:p>
            <a:pPr lvl="1">
              <a:spcBef>
                <a:spcPts val="0"/>
              </a:spcBef>
            </a:pPr>
            <a:r>
              <a:rPr lang="en-US" dirty="0"/>
              <a:t>Implement those feedbacks and address concerns or bugs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May 2023 – Pricing, Distribution, Service, &amp; Support</a:t>
            </a:r>
          </a:p>
          <a:p>
            <a:pPr lvl="1">
              <a:spcBef>
                <a:spcPts val="0"/>
              </a:spcBef>
            </a:pPr>
            <a:r>
              <a:rPr lang="en-US" dirty="0"/>
              <a:t>Free mode with advertisements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Paid subscription for premium features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Google and Apple App Stores for mobile and desktop 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December 2023 – Promotion &amp; Placement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Social media influencers in the gaming space promoting our product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Create video ads to place on social media sites that are used most by game players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Create advertisement trigger to show up for game players who have shown interest in this type of app based on internet activity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Social media competitions to win prizes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Referral program: Get a friend to sign up for the first time and win a free month of premium subscription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Merchandise online store: hoodies, t-shirts, mugs</a:t>
            </a:r>
          </a:p>
        </p:txBody>
      </p:sp>
    </p:spTree>
    <p:extLst>
      <p:ext uri="{BB962C8B-B14F-4D97-AF65-F5344CB8AC3E}">
        <p14:creationId xmlns:p14="http://schemas.microsoft.com/office/powerpoint/2010/main" val="218110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631A-891E-FAE9-57EC-5B84D0E5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Marketing plan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5F68-62CA-AA72-5B08-53FB8556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2798"/>
            <a:ext cx="11128899" cy="479867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800" b="1" dirty="0"/>
              <a:t>Market Segment:</a:t>
            </a:r>
          </a:p>
          <a:p>
            <a:pPr lvl="1"/>
            <a:r>
              <a:rPr lang="en-US" sz="1600" dirty="0"/>
              <a:t>Mobile, desktop, and console gamers of all ages and skillsets</a:t>
            </a:r>
          </a:p>
          <a:p>
            <a:r>
              <a:rPr lang="en-US" sz="1800" b="1" dirty="0"/>
              <a:t>Positioning Among Competitors:</a:t>
            </a:r>
          </a:p>
          <a:p>
            <a:pPr lvl="1"/>
            <a:r>
              <a:rPr lang="en-US" sz="1600" dirty="0"/>
              <a:t>Eliminates the pressure of immediate payment requirements from the customer that was present with competitor app</a:t>
            </a:r>
          </a:p>
          <a:p>
            <a:r>
              <a:rPr lang="en-US" sz="1800" b="1" dirty="0"/>
              <a:t>Imaging:</a:t>
            </a:r>
          </a:p>
          <a:p>
            <a:pPr lvl="1"/>
            <a:r>
              <a:rPr lang="en-US" sz="1600" dirty="0"/>
              <a:t>Ability to use for free, the best social networking app for Gamers, like Tinder but for forming gaming teams</a:t>
            </a:r>
          </a:p>
          <a:p>
            <a:r>
              <a:rPr lang="en-US" sz="1800" b="1" dirty="0"/>
              <a:t>Sales Forecasts:</a:t>
            </a:r>
          </a:p>
          <a:p>
            <a:pPr lvl="1"/>
            <a:r>
              <a:rPr lang="en-US" sz="1600" dirty="0"/>
              <a:t>Projected growth of 4% YoY starting at an estimated 300K app downloads per year and expected 50% to upgrade to premium in first year</a:t>
            </a:r>
          </a:p>
        </p:txBody>
      </p:sp>
    </p:spTree>
    <p:extLst>
      <p:ext uri="{BB962C8B-B14F-4D97-AF65-F5344CB8AC3E}">
        <p14:creationId xmlns:p14="http://schemas.microsoft.com/office/powerpoint/2010/main" val="170560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69571-68D0-EE61-BDCE-F5CBD6350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BEBF4B-0AFE-75FE-62DA-143D0DED1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84632"/>
              </p:ext>
            </p:extLst>
          </p:nvPr>
        </p:nvGraphicFramePr>
        <p:xfrm>
          <a:off x="1056432" y="1668773"/>
          <a:ext cx="10812448" cy="505270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80334">
                  <a:extLst>
                    <a:ext uri="{9D8B030D-6E8A-4147-A177-3AD203B41FA5}">
                      <a16:colId xmlns:a16="http://schemas.microsoft.com/office/drawing/2014/main" val="2492139406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3253321479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2690311458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632263829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2255034590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1405323994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1550807787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2843017904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1199323685"/>
                    </a:ext>
                  </a:extLst>
                </a:gridCol>
                <a:gridCol w="508229">
                  <a:extLst>
                    <a:ext uri="{9D8B030D-6E8A-4147-A177-3AD203B41FA5}">
                      <a16:colId xmlns:a16="http://schemas.microsoft.com/office/drawing/2014/main" val="797905940"/>
                    </a:ext>
                  </a:extLst>
                </a:gridCol>
                <a:gridCol w="616052">
                  <a:extLst>
                    <a:ext uri="{9D8B030D-6E8A-4147-A177-3AD203B41FA5}">
                      <a16:colId xmlns:a16="http://schemas.microsoft.com/office/drawing/2014/main" val="4253220907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1487340571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3843878238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1645372210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3754526567"/>
                    </a:ext>
                  </a:extLst>
                </a:gridCol>
                <a:gridCol w="562141">
                  <a:extLst>
                    <a:ext uri="{9D8B030D-6E8A-4147-A177-3AD203B41FA5}">
                      <a16:colId xmlns:a16="http://schemas.microsoft.com/office/drawing/2014/main" val="2967941981"/>
                    </a:ext>
                  </a:extLst>
                </a:gridCol>
              </a:tblGrid>
              <a:tr h="378553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002060"/>
                        </a:solidFill>
                      </a:endParaRP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1/23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02/23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rgbClr val="002060"/>
                          </a:solidFill>
                        </a:rPr>
                        <a:t>3/23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rgbClr val="002060"/>
                          </a:solidFill>
                        </a:rPr>
                        <a:t>4/23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rgbClr val="002060"/>
                          </a:solidFill>
                        </a:rPr>
                        <a:t>5/23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rgbClr val="002060"/>
                          </a:solidFill>
                        </a:rPr>
                        <a:t>6/23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rgbClr val="002060"/>
                          </a:solidFill>
                        </a:rPr>
                        <a:t>7/23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8/23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9/23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10/23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11/23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12/23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1/24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2/24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kern="1200" dirty="0">
                          <a:solidFill>
                            <a:srgbClr val="002060"/>
                          </a:solidFill>
                          <a:latin typeface="Palatino Linotype" panose="02040502050505030304"/>
                        </a:rPr>
                        <a:t>3/24</a:t>
                      </a:r>
                    </a:p>
                  </a:txBody>
                  <a:tcPr marL="93297" marR="93297" marT="46649" marB="46649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07913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 dirty="0">
                          <a:solidFill>
                            <a:srgbClr val="002060"/>
                          </a:solidFill>
                        </a:rPr>
                        <a:t>Friends/Family Rounds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708162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pPr marL="0" marR="0" lvl="0" indent="0" algn="l" defTabSz="457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Seed Funding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3665310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Incorporate Business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698874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UI Design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889545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pPr marL="0" marR="0" lvl="0" indent="0" algn="l" defTabSz="4571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UX Design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751964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Backend Development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Palatino Linotype" panose="02040502050505030304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835107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Frontend Development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8504437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Beta Testing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455285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Finalization and Launch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88504"/>
                  </a:ext>
                </a:extLst>
              </a:tr>
              <a:tr h="499439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Social Media Marketing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948280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rgbClr val="002060"/>
                          </a:solidFill>
                        </a:rPr>
                        <a:t>Maintenance and Support</a:t>
                      </a:r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3297" marR="93297" marT="46649" marB="4664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8391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7F1C5E7-FA4F-3B24-C70F-05024D444B41}"/>
              </a:ext>
            </a:extLst>
          </p:cNvPr>
          <p:cNvSpPr/>
          <p:nvPr/>
        </p:nvSpPr>
        <p:spPr>
          <a:xfrm>
            <a:off x="3418769" y="2158669"/>
            <a:ext cx="750560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A0DFB-DD52-CE55-BE94-5F10A1EEBE32}"/>
              </a:ext>
            </a:extLst>
          </p:cNvPr>
          <p:cNvSpPr/>
          <p:nvPr/>
        </p:nvSpPr>
        <p:spPr>
          <a:xfrm>
            <a:off x="3424950" y="2557085"/>
            <a:ext cx="1250884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CA68D-A951-CDA8-038F-EEFB5E15FC07}"/>
              </a:ext>
            </a:extLst>
          </p:cNvPr>
          <p:cNvSpPr/>
          <p:nvPr/>
        </p:nvSpPr>
        <p:spPr>
          <a:xfrm>
            <a:off x="4578202" y="2976517"/>
            <a:ext cx="617288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24467-B162-4365-7082-F85F36C9CCA2}"/>
              </a:ext>
            </a:extLst>
          </p:cNvPr>
          <p:cNvSpPr/>
          <p:nvPr/>
        </p:nvSpPr>
        <p:spPr>
          <a:xfrm>
            <a:off x="5051417" y="3384684"/>
            <a:ext cx="750560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4011C-661E-5D1B-43F6-B1FCC3E1E864}"/>
              </a:ext>
            </a:extLst>
          </p:cNvPr>
          <p:cNvSpPr/>
          <p:nvPr/>
        </p:nvSpPr>
        <p:spPr>
          <a:xfrm>
            <a:off x="5559113" y="3819206"/>
            <a:ext cx="750560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71B85-B763-CE6B-8A65-DD6C13929C51}"/>
              </a:ext>
            </a:extLst>
          </p:cNvPr>
          <p:cNvSpPr/>
          <p:nvPr/>
        </p:nvSpPr>
        <p:spPr>
          <a:xfrm>
            <a:off x="6154361" y="4239012"/>
            <a:ext cx="750560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32AE6E-9633-DE75-82AD-35827B5AF4B1}"/>
              </a:ext>
            </a:extLst>
          </p:cNvPr>
          <p:cNvSpPr/>
          <p:nvPr/>
        </p:nvSpPr>
        <p:spPr>
          <a:xfrm>
            <a:off x="6685406" y="4664471"/>
            <a:ext cx="750560" cy="1872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26928-B858-11E6-8EAE-0160690E4103}"/>
              </a:ext>
            </a:extLst>
          </p:cNvPr>
          <p:cNvSpPr/>
          <p:nvPr/>
        </p:nvSpPr>
        <p:spPr>
          <a:xfrm>
            <a:off x="7191095" y="5078380"/>
            <a:ext cx="1441764" cy="1828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F1DE4A-F60D-9859-71A6-715444573FA8}"/>
              </a:ext>
            </a:extLst>
          </p:cNvPr>
          <p:cNvSpPr/>
          <p:nvPr/>
        </p:nvSpPr>
        <p:spPr>
          <a:xfrm>
            <a:off x="8768519" y="5523520"/>
            <a:ext cx="1484433" cy="213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64AFC-20CD-B965-1321-B711C12F5B6E}"/>
              </a:ext>
            </a:extLst>
          </p:cNvPr>
          <p:cNvSpPr/>
          <p:nvPr/>
        </p:nvSpPr>
        <p:spPr>
          <a:xfrm>
            <a:off x="8808032" y="5988446"/>
            <a:ext cx="2448136" cy="1554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CE757-CCE8-4283-CDBA-CF219835472C}"/>
              </a:ext>
            </a:extLst>
          </p:cNvPr>
          <p:cNvSpPr/>
          <p:nvPr/>
        </p:nvSpPr>
        <p:spPr>
          <a:xfrm>
            <a:off x="8808032" y="6473703"/>
            <a:ext cx="2448136" cy="1554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49" tIns="18659" rIns="46649" bIns="186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B4D98-132B-58BA-152A-1BA740B72669}"/>
              </a:ext>
            </a:extLst>
          </p:cNvPr>
          <p:cNvSpPr txBox="1"/>
          <p:nvPr/>
        </p:nvSpPr>
        <p:spPr>
          <a:xfrm>
            <a:off x="4159908" y="614137"/>
            <a:ext cx="398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TIMELINE OF EVENTS</a:t>
            </a:r>
          </a:p>
        </p:txBody>
      </p:sp>
      <p:sp>
        <p:nvSpPr>
          <p:cNvPr id="19" name="5-Point Star 130">
            <a:extLst>
              <a:ext uri="{FF2B5EF4-FFF2-40B4-BE49-F238E27FC236}">
                <a16:creationId xmlns:a16="http://schemas.microsoft.com/office/drawing/2014/main" id="{98F46E15-225A-A325-27D4-9F7A79440D52}"/>
              </a:ext>
            </a:extLst>
          </p:cNvPr>
          <p:cNvSpPr/>
          <p:nvPr/>
        </p:nvSpPr>
        <p:spPr>
          <a:xfrm>
            <a:off x="10121190" y="5410247"/>
            <a:ext cx="259359" cy="278432"/>
          </a:xfrm>
          <a:prstGeom prst="star5">
            <a:avLst/>
          </a:prstGeom>
          <a:solidFill>
            <a:srgbClr val="FF0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46649" tIns="18659" rIns="46649" bIns="18659" rtlCol="0" anchor="t" anchorCtr="0"/>
          <a:lstStyle/>
          <a:p>
            <a:pPr algn="ctr"/>
            <a:endParaRPr lang="en-US" sz="1224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0392962-AFA6-D1BF-0BE8-E202D2E77F43}"/>
              </a:ext>
            </a:extLst>
          </p:cNvPr>
          <p:cNvSpPr/>
          <p:nvPr/>
        </p:nvSpPr>
        <p:spPr>
          <a:xfrm>
            <a:off x="4068521" y="2117370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63CE329-F483-6132-BF9D-D63572DBB550}"/>
              </a:ext>
            </a:extLst>
          </p:cNvPr>
          <p:cNvSpPr/>
          <p:nvPr/>
        </p:nvSpPr>
        <p:spPr>
          <a:xfrm>
            <a:off x="4578202" y="2485131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6E5E9C4-5E54-A966-CDBD-5F244335D061}"/>
              </a:ext>
            </a:extLst>
          </p:cNvPr>
          <p:cNvSpPr/>
          <p:nvPr/>
        </p:nvSpPr>
        <p:spPr>
          <a:xfrm>
            <a:off x="5078050" y="2869981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22BA491-007E-BDEC-FDB8-2605B6DBD00F}"/>
              </a:ext>
            </a:extLst>
          </p:cNvPr>
          <p:cNvSpPr/>
          <p:nvPr/>
        </p:nvSpPr>
        <p:spPr>
          <a:xfrm>
            <a:off x="5704345" y="3246474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10B91D6-F7DA-E59B-1D15-82F7D72B72F8}"/>
              </a:ext>
            </a:extLst>
          </p:cNvPr>
          <p:cNvSpPr/>
          <p:nvPr/>
        </p:nvSpPr>
        <p:spPr>
          <a:xfrm>
            <a:off x="6229533" y="3740080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88AEB58-F00B-E5CE-E911-D3FFC74429D5}"/>
              </a:ext>
            </a:extLst>
          </p:cNvPr>
          <p:cNvSpPr/>
          <p:nvPr/>
        </p:nvSpPr>
        <p:spPr>
          <a:xfrm>
            <a:off x="6807289" y="4166751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C595FA3-59E7-26B5-3353-55DDEFDEE511}"/>
              </a:ext>
            </a:extLst>
          </p:cNvPr>
          <p:cNvSpPr/>
          <p:nvPr/>
        </p:nvSpPr>
        <p:spPr>
          <a:xfrm>
            <a:off x="7338334" y="4591641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14711B1-213F-5B9C-1466-573C9F2BD33C}"/>
              </a:ext>
            </a:extLst>
          </p:cNvPr>
          <p:cNvSpPr/>
          <p:nvPr/>
        </p:nvSpPr>
        <p:spPr>
          <a:xfrm>
            <a:off x="8478198" y="5009446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FB5AF70-9AB9-3708-664F-7CC463981EA2}"/>
              </a:ext>
            </a:extLst>
          </p:cNvPr>
          <p:cNvSpPr/>
          <p:nvPr/>
        </p:nvSpPr>
        <p:spPr>
          <a:xfrm>
            <a:off x="11125149" y="5883346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6351FF0-FC93-21ED-D000-4C9B1EACAA75}"/>
              </a:ext>
            </a:extLst>
          </p:cNvPr>
          <p:cNvSpPr/>
          <p:nvPr/>
        </p:nvSpPr>
        <p:spPr>
          <a:xfrm>
            <a:off x="11125149" y="6380663"/>
            <a:ext cx="195264" cy="182861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18288" rIns="45720" bIns="18288" rtlCol="0" anchor="t" anchorCtr="0"/>
          <a:lstStyle/>
          <a:p>
            <a:pPr algn="ctr"/>
            <a:endParaRPr lang="en-US" sz="1200" b="0">
              <a:solidFill>
                <a:sysClr val="windowText" lastClr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6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5B2330D5-B62B-5D97-4EEF-C89546A1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7" y="1237162"/>
            <a:ext cx="3549520" cy="40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8766" y="2705100"/>
            <a:ext cx="4913007" cy="1203080"/>
          </a:xfrm>
        </p:spPr>
        <p:txBody>
          <a:bodyPr anchor="b">
            <a:normAutofit fontScale="90000"/>
          </a:bodyPr>
          <a:lstStyle/>
          <a:p>
            <a:r>
              <a:rPr lang="en-US" dirty="0" err="1"/>
              <a:t>iNTRODUCTION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78563" y="3829050"/>
            <a:ext cx="5713412" cy="24297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Playing together is always fun.</a:t>
            </a:r>
          </a:p>
          <a:p>
            <a:pPr algn="ctr"/>
            <a:r>
              <a:rPr lang="en-US" dirty="0"/>
              <a:t>Then, “WHY PLAY SOLO”.</a:t>
            </a:r>
          </a:p>
          <a:p>
            <a:pPr algn="ctr"/>
            <a:r>
              <a:rPr lang="en-US" dirty="0"/>
              <a:t>Find a gamer that aligns with your style, strategy and interests.</a:t>
            </a:r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51508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00377-489B-40EC-B059-26BDDD2E89B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7" name="Picture Placeholder 26" descr="A picture containing indoor, purple&#10;&#10;Description automatically generated">
            <a:extLst>
              <a:ext uri="{FF2B5EF4-FFF2-40B4-BE49-F238E27FC236}">
                <a16:creationId xmlns:a16="http://schemas.microsoft.com/office/drawing/2014/main" id="{C6EDB2D7-5224-7C9A-392F-77808ABD7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65" r="17665"/>
          <a:stretch>
            <a:fillRect/>
          </a:stretch>
        </p:blipFill>
        <p:spPr>
          <a:xfrm>
            <a:off x="0" y="0"/>
            <a:ext cx="5625892" cy="6857999"/>
          </a:xfrm>
        </p:spPr>
      </p:pic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8639" y="472217"/>
            <a:ext cx="3932237" cy="1600200"/>
          </a:xfrm>
        </p:spPr>
        <p:txBody>
          <a:bodyPr/>
          <a:lstStyle/>
          <a:p>
            <a:pPr algn="ctr"/>
            <a:r>
              <a:rPr lang="en-US" dirty="0"/>
              <a:t>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08639" y="2421787"/>
            <a:ext cx="3932237" cy="904601"/>
          </a:xfrm>
        </p:spPr>
        <p:txBody>
          <a:bodyPr/>
          <a:lstStyle/>
          <a:p>
            <a:pPr algn="ctr"/>
            <a:r>
              <a:rPr lang="en-US" dirty="0"/>
              <a:t>Playing games with your friends provide a richer experience of the game, but where to find such friends?</a:t>
            </a:r>
          </a:p>
          <a:p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6B9839-AFF5-8975-AE5E-D7A2825D63ED}"/>
              </a:ext>
            </a:extLst>
          </p:cNvPr>
          <p:cNvSpPr txBox="1">
            <a:spLocks/>
          </p:cNvSpPr>
          <p:nvPr/>
        </p:nvSpPr>
        <p:spPr>
          <a:xfrm>
            <a:off x="1464816" y="3326388"/>
            <a:ext cx="2281561" cy="4523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/>
              <a:t>MATCHMAKING??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54BBCF1-AFBC-D84D-214A-33EC7286E222}"/>
              </a:ext>
            </a:extLst>
          </p:cNvPr>
          <p:cNvSpPr txBox="1">
            <a:spLocks/>
          </p:cNvSpPr>
          <p:nvPr/>
        </p:nvSpPr>
        <p:spPr>
          <a:xfrm>
            <a:off x="590884" y="3778689"/>
            <a:ext cx="3932237" cy="28768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No, matchmaking only considers the progress, rank, in-game stats and platform into consideration.</a:t>
            </a:r>
            <a:br>
              <a:rPr lang="en-US" dirty="0"/>
            </a:br>
            <a:r>
              <a:rPr lang="en-US" dirty="0"/>
              <a:t> </a:t>
            </a:r>
            <a:r>
              <a:rPr lang="en-US" u="sng" dirty="0"/>
              <a:t>Also, many times you may find toxic people.</a:t>
            </a:r>
            <a:br>
              <a:rPr lang="en-US" u="sng" dirty="0"/>
            </a:br>
            <a:r>
              <a:rPr lang="en-US" u="sng" dirty="0"/>
              <a:t>72% of the online gamers have witnessed in-game toxicity</a:t>
            </a:r>
            <a:r>
              <a:rPr lang="en-US" sz="1100" dirty="0"/>
              <a:t> </a:t>
            </a:r>
            <a:r>
              <a:rPr lang="en-US" sz="1100" b="1" dirty="0">
                <a:solidFill>
                  <a:schemeClr val="accent1"/>
                </a:solidFill>
              </a:rPr>
              <a:t>(</a:t>
            </a:r>
            <a:r>
              <a:rPr lang="en-US" sz="1100" b="1" dirty="0">
                <a:solidFill>
                  <a:schemeClr val="accent1"/>
                </a:solidFill>
                <a:hlinkClick r:id="rId3"/>
              </a:rPr>
              <a:t>Unity reports</a:t>
            </a:r>
            <a:r>
              <a:rPr lang="en-US" sz="11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dirty="0"/>
              <a:t>But I need someone, who can align with my gaming style, mindset, interests, timings and a great person to enjoy the gaming experience.</a:t>
            </a:r>
          </a:p>
        </p:txBody>
      </p:sp>
      <p:pic>
        <p:nvPicPr>
          <p:cNvPr id="3" name="Picture 2" descr="Graphical user interface, bar chart&#10;&#10;Description automatically generated">
            <a:extLst>
              <a:ext uri="{FF2B5EF4-FFF2-40B4-BE49-F238E27FC236}">
                <a16:creationId xmlns:a16="http://schemas.microsoft.com/office/drawing/2014/main" id="{5AB1DB8F-2A80-C4BE-8920-989B7C65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51" y="895265"/>
            <a:ext cx="7047249" cy="6094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DA6D98-11B9-DA34-C03D-9B4BCD383F6A}"/>
              </a:ext>
            </a:extLst>
          </p:cNvPr>
          <p:cNvSpPr txBox="1"/>
          <p:nvPr/>
        </p:nvSpPr>
        <p:spPr>
          <a:xfrm>
            <a:off x="5144750" y="0"/>
            <a:ext cx="704724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b="1"/>
          </a:p>
          <a:p>
            <a:pPr algn="ctr"/>
            <a:r>
              <a:rPr lang="en-US" sz="2800" b="1"/>
              <a:t>Harassment Impact </a:t>
            </a:r>
            <a:r>
              <a:rPr lang="en-US" sz="1400" b="1"/>
              <a:t>(</a:t>
            </a:r>
            <a:r>
              <a:rPr lang="en-US" sz="1400" b="1">
                <a:hlinkClick r:id="rId5"/>
              </a:rPr>
              <a:t>Statista.com</a:t>
            </a:r>
            <a:r>
              <a:rPr lang="en-US" sz="1400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294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17322" y="1863970"/>
            <a:ext cx="4630127" cy="1872028"/>
          </a:xfrm>
        </p:spPr>
        <p:txBody>
          <a:bodyPr anchor="b">
            <a:normAutofit/>
          </a:bodyPr>
          <a:lstStyle/>
          <a:p>
            <a:r>
              <a:rPr lang="en-US"/>
              <a:t>vision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22915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Provide a platform to all the gamers where they can find their partners they are looking for.</a:t>
            </a:r>
          </a:p>
          <a:p>
            <a:pPr>
              <a:lnSpc>
                <a:spcPct val="110000"/>
              </a:lnSpc>
            </a:pPr>
            <a:r>
              <a:rPr lang="en-US" sz="1500"/>
              <a:t>An app which can allow gamers filter through the different gaming platforms, genres, games, gaming style, gameplay skills, gameplay progress, timings, game characters, etc. to find their perfect partner.</a:t>
            </a:r>
          </a:p>
        </p:txBody>
      </p:sp>
      <p:pic>
        <p:nvPicPr>
          <p:cNvPr id="24" name="Picture Placeholder 23" descr="A picture containing text&#10;&#10;Description automatically generated">
            <a:extLst>
              <a:ext uri="{FF2B5EF4-FFF2-40B4-BE49-F238E27FC236}">
                <a16:creationId xmlns:a16="http://schemas.microsoft.com/office/drawing/2014/main" id="{3D4FBE4D-1332-6E35-B879-7F08D50684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856" r="258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131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et&#10;&#10;Description automatically generated">
            <a:extLst>
              <a:ext uri="{FF2B5EF4-FFF2-40B4-BE49-F238E27FC236}">
                <a16:creationId xmlns:a16="http://schemas.microsoft.com/office/drawing/2014/main" id="{7ADE9234-8BBC-6CF9-772C-9D8D2938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686300"/>
            <a:ext cx="12192000" cy="2171700"/>
          </a:xfrm>
          <a:prstGeom prst="rect">
            <a:avLst/>
          </a:prstGeom>
          <a:effectLst>
            <a:outerShdw blurRad="469900" dir="5400000" algn="ctr" rotWithShape="0">
              <a:srgbClr val="000000">
                <a:alpha val="1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>
            <a:normAutofit/>
          </a:bodyPr>
          <a:lstStyle/>
          <a:p>
            <a:pPr algn="ctr"/>
            <a:r>
              <a:rPr lang="en-US"/>
              <a:t>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Provide a platform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17" y="2163375"/>
            <a:ext cx="4998304" cy="238765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With number of online gamers to reach 1 Billion by 2025, we want to build a platform and invite gamers to sign-up by providing their information related to games.</a:t>
            </a:r>
          </a:p>
          <a:p>
            <a:pPr>
              <a:lnSpc>
                <a:spcPct val="100000"/>
              </a:lnSpc>
            </a:pPr>
            <a:r>
              <a:rPr lang="en-US" dirty="0"/>
              <a:t>To search for your gaming partner based on your requirements and filters</a:t>
            </a:r>
          </a:p>
          <a:p>
            <a:pPr>
              <a:lnSpc>
                <a:spcPct val="100000"/>
              </a:lnSpc>
            </a:pPr>
            <a:r>
              <a:rPr lang="en-US" dirty="0"/>
              <a:t>Strong community of gamers to share their achievements, posts, gameplay videos, questions etc. and can engage with other gamers around the world.</a:t>
            </a:r>
          </a:p>
          <a:p>
            <a:pPr>
              <a:lnSpc>
                <a:spcPct val="100000"/>
              </a:lnSpc>
            </a:pPr>
            <a:r>
              <a:rPr lang="en-US" dirty="0"/>
              <a:t>Guidance to make your career in gaming industry</a:t>
            </a:r>
          </a:p>
          <a:p>
            <a:pPr>
              <a:lnSpc>
                <a:spcPct val="100000"/>
              </a:lnSpc>
            </a:pPr>
            <a:r>
              <a:rPr lang="en-US" dirty="0"/>
              <a:t>Tips &amp; Tricks provided by expert gamers in the communities</a:t>
            </a:r>
          </a:p>
          <a:p>
            <a:pPr>
              <a:lnSpc>
                <a:spcPct val="100000"/>
              </a:lnSpc>
            </a:pPr>
            <a:r>
              <a:rPr lang="en-US" dirty="0"/>
              <a:t>New trends and information of gaming industry/companies</a:t>
            </a:r>
          </a:p>
          <a:p>
            <a:pPr>
              <a:lnSpc>
                <a:spcPct val="100000"/>
              </a:lnSpc>
            </a:pPr>
            <a:r>
              <a:rPr lang="en-US" dirty="0"/>
              <a:t>Get updates and exclusive deals for the gaming accessories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Unique Selling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298646"/>
            <a:ext cx="5022920" cy="3857441"/>
          </a:xfrm>
        </p:spPr>
        <p:txBody>
          <a:bodyPr/>
          <a:lstStyle/>
          <a:p>
            <a:pPr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Gaming partner – Manual search and Recommendations</a:t>
            </a:r>
          </a:p>
          <a:p>
            <a:pPr>
              <a:lnSpc>
                <a:spcPct val="100000"/>
              </a:lnSpc>
              <a:buClr>
                <a:srgbClr val="FAF360"/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Exploring gaming industry for career options</a:t>
            </a:r>
          </a:p>
          <a:p>
            <a:pPr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Bi-weekly podcasts with experts</a:t>
            </a:r>
          </a:p>
          <a:p>
            <a:pPr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Suggestion on new games</a:t>
            </a:r>
          </a:p>
          <a:p>
            <a:pPr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Information on gaming industry, upcoming sales, and gaming accessories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opportunity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8EE2CD-5ED8-47CB-A5DD-D3FDE54DF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2406770"/>
            <a:ext cx="5033638" cy="3660626"/>
          </a:xfrm>
        </p:spPr>
        <p:txBody>
          <a:bodyPr/>
          <a:lstStyle/>
          <a:p>
            <a:pPr marL="285750" indent="-285750" algn="l">
              <a:spcBef>
                <a:spcPts val="0"/>
              </a:spcBef>
              <a:buSzPct val="133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400" b="1" i="0" dirty="0">
                <a:solidFill>
                  <a:srgbClr val="35495E"/>
                </a:solidFill>
                <a:effectLst/>
                <a:latin typeface="Montserrat" panose="00000500000000000000" pitchFamily="2" charset="0"/>
              </a:rPr>
              <a:t>Gaming Market Size Moving Upwards to Hit USD 545.98 Billion by 2028 </a:t>
            </a:r>
          </a:p>
          <a:p>
            <a:pPr algn="r">
              <a:spcBef>
                <a:spcPts val="0"/>
              </a:spcBef>
            </a:pPr>
            <a:r>
              <a:rPr lang="en-US" sz="1200" i="0" u="sng" dirty="0">
                <a:solidFill>
                  <a:srgbClr val="35495E"/>
                </a:solidFill>
                <a:effectLst/>
                <a:latin typeface="Montserrat" panose="00000500000000000000" pitchFamily="2" charset="0"/>
              </a:rPr>
              <a:t>Fortune Business Insights™</a:t>
            </a:r>
          </a:p>
          <a:p>
            <a:pPr algn="r">
              <a:spcBef>
                <a:spcPts val="0"/>
              </a:spcBef>
            </a:pPr>
            <a:endParaRPr lang="en-US" sz="1200" u="sng" dirty="0">
              <a:solidFill>
                <a:srgbClr val="35495E"/>
              </a:solidFill>
              <a:latin typeface="Montserrat" panose="00000500000000000000" pitchFamily="2" charset="0"/>
            </a:endParaRPr>
          </a:p>
          <a:p>
            <a:pPr algn="r">
              <a:spcBef>
                <a:spcPts val="0"/>
              </a:spcBef>
            </a:pPr>
            <a:endParaRPr lang="en-US" sz="1200" i="0" u="sng" dirty="0">
              <a:solidFill>
                <a:srgbClr val="35495E"/>
              </a:solidFill>
              <a:effectLst/>
              <a:latin typeface="Montserrat" panose="00000500000000000000" pitchFamily="2" charset="0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5495E"/>
                </a:solidFill>
                <a:latin typeface="Montserrat" panose="00000500000000000000" pitchFamily="2" charset="0"/>
              </a:rPr>
              <a:t>The massive multiplayer online (MMO) games market size is expected to grow by USD 21.25 bn from 2021 to 2026.</a:t>
            </a:r>
          </a:p>
          <a:p>
            <a:pPr algn="r">
              <a:spcBef>
                <a:spcPts val="0"/>
              </a:spcBef>
            </a:pPr>
            <a:r>
              <a:rPr lang="en-US" sz="1200" u="sng" dirty="0">
                <a:solidFill>
                  <a:srgbClr val="35495E"/>
                </a:solidFill>
                <a:latin typeface="Montserrat" panose="00000500000000000000" pitchFamily="2" charset="0"/>
              </a:rPr>
              <a:t>prnewswire.com</a:t>
            </a:r>
          </a:p>
          <a:p>
            <a:pPr algn="r">
              <a:spcBef>
                <a:spcPts val="0"/>
              </a:spcBef>
            </a:pPr>
            <a:endParaRPr lang="en-US" sz="1200" u="sng" dirty="0">
              <a:solidFill>
                <a:srgbClr val="35495E"/>
              </a:solidFill>
              <a:latin typeface="Montserrat" panose="00000500000000000000" pitchFamily="2" charset="0"/>
            </a:endParaRPr>
          </a:p>
          <a:p>
            <a:pPr algn="r">
              <a:spcBef>
                <a:spcPts val="0"/>
              </a:spcBef>
            </a:pPr>
            <a:endParaRPr lang="en-US" sz="1200" u="sng" dirty="0">
              <a:solidFill>
                <a:srgbClr val="35495E"/>
              </a:solidFill>
              <a:latin typeface="Montserrat" panose="00000500000000000000" pitchFamily="2" charset="0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5495E"/>
                </a:solidFill>
                <a:latin typeface="Montserrat" panose="00000500000000000000" pitchFamily="2" charset="0"/>
              </a:rPr>
              <a:t>Over 1 Billion online gamers by 2025</a:t>
            </a:r>
          </a:p>
          <a:p>
            <a:pPr algn="r">
              <a:spcBef>
                <a:spcPts val="0"/>
              </a:spcBef>
            </a:pPr>
            <a:r>
              <a:rPr lang="en-US" sz="1200" u="sng" dirty="0">
                <a:solidFill>
                  <a:srgbClr val="35495E"/>
                </a:solidFill>
                <a:latin typeface="Montserrat" panose="00000500000000000000" pitchFamily="2" charset="0"/>
              </a:rPr>
              <a:t>Statista.com</a:t>
            </a:r>
          </a:p>
          <a:p>
            <a:pPr algn="l">
              <a:spcBef>
                <a:spcPts val="0"/>
              </a:spcBef>
            </a:pPr>
            <a:endParaRPr lang="en-US" sz="1200" b="1" u="sng" dirty="0">
              <a:solidFill>
                <a:srgbClr val="35495E"/>
              </a:solidFill>
              <a:latin typeface="Montserrat" panose="00000500000000000000" pitchFamily="2" charset="0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29B8D7-6BEB-F854-6D88-7C4E7158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593" y="3577700"/>
            <a:ext cx="7021407" cy="32803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2039AE-67B7-627B-2C9B-C8A91B6F7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95" y="0"/>
            <a:ext cx="7021404" cy="36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B4A5D-0DDB-A447-38ED-E4839F12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/>
          <a:lstStyle/>
          <a:p>
            <a:pPr algn="ctr"/>
            <a:r>
              <a:rPr lang="en-US" sz="3600" b="1"/>
              <a:t>Industry Overview and Market Analysis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A90896-F93E-9AE8-A721-EAC8A4B211C5}"/>
              </a:ext>
            </a:extLst>
          </p:cNvPr>
          <p:cNvSpPr txBox="1">
            <a:spLocks/>
          </p:cNvSpPr>
          <p:nvPr/>
        </p:nvSpPr>
        <p:spPr>
          <a:xfrm>
            <a:off x="8625840" y="1658145"/>
            <a:ext cx="3462774" cy="50451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Overview: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Gaming Technology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of access to games for users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generated through e-sports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industry is to continue growing at double-digit rates annually.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Industry-wide figure is up 13.3% year-over-year, driven largely by a 25.5% jump in mobile revenues to reach $70.3 billion.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B9C212A1-8351-2804-36EE-D0294927F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" y="1530470"/>
            <a:ext cx="8319254" cy="51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1E928A-E4D9-989B-E6D0-8C34DC12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9" y="2430790"/>
            <a:ext cx="3585920" cy="201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0538DD-B446-D7B9-BD7C-190A4F3F5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0" y="313989"/>
            <a:ext cx="3585919" cy="19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| TeamSpeak">
            <a:extLst>
              <a:ext uri="{FF2B5EF4-FFF2-40B4-BE49-F238E27FC236}">
                <a16:creationId xmlns:a16="http://schemas.microsoft.com/office/drawing/2014/main" id="{500AEDF3-0308-AA26-5C37-E4A24B8B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8" y="4704080"/>
            <a:ext cx="3585921" cy="201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96B00-A958-DE33-6BEF-2EDA4D9F4C37}"/>
              </a:ext>
            </a:extLst>
          </p:cNvPr>
          <p:cNvSpPr txBox="1"/>
          <p:nvPr/>
        </p:nvSpPr>
        <p:spPr>
          <a:xfrm>
            <a:off x="4792960" y="627387"/>
            <a:ext cx="704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 generated $130 million revenue in 2020, an 188% increase year-on-year.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C903-4B6A-4014-833B-0234E4571866}"/>
              </a:ext>
            </a:extLst>
          </p:cNvPr>
          <p:cNvSpPr txBox="1"/>
          <p:nvPr/>
        </p:nvSpPr>
        <p:spPr>
          <a:xfrm>
            <a:off x="4826000" y="2921168"/>
            <a:ext cx="704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Twitch made an estimated $2.6 billion revenue in 2021, mostly from advertising with a 41% year-on-year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ECB3-B067-EA88-B184-CF6D892BEDE2}"/>
              </a:ext>
            </a:extLst>
          </p:cNvPr>
          <p:cNvSpPr txBox="1"/>
          <p:nvPr/>
        </p:nvSpPr>
        <p:spPr>
          <a:xfrm>
            <a:off x="4826000" y="5178397"/>
            <a:ext cx="7129294" cy="163121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TeamSpeak's estimated annual revenue is currently $1.5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27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32EC-964F-BEEB-602A-5E9D71AA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322" y="1863970"/>
            <a:ext cx="4630127" cy="1872028"/>
          </a:xfrm>
        </p:spPr>
        <p:txBody>
          <a:bodyPr anchor="b">
            <a:normAutofit/>
          </a:bodyPr>
          <a:lstStyle/>
          <a:p>
            <a:r>
              <a:rPr lang="en-US"/>
              <a:t>Competitive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D770B-10F0-757F-A5CF-6974370AE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/>
              <a:t>GamersConnect’s</a:t>
            </a:r>
            <a:r>
              <a:rPr lang="en-US" sz="2000" dirty="0"/>
              <a:t> number one competitor is “Plink”, a similar app that has failed in multiple ways. GamersConnect learns from and offers a solution to those failures.</a:t>
            </a:r>
          </a:p>
        </p:txBody>
      </p:sp>
      <p:pic>
        <p:nvPicPr>
          <p:cNvPr id="7" name="Picture 2" descr="How to Increase FPS &amp; Optimize Your PC for Gaming | AVG">
            <a:extLst>
              <a:ext uri="{FF2B5EF4-FFF2-40B4-BE49-F238E27FC236}">
                <a16:creationId xmlns:a16="http://schemas.microsoft.com/office/drawing/2014/main" id="{B776807E-C3A1-AED1-8EE8-7E8A9C00C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r="9822" b="1"/>
          <a:stretch/>
        </p:blipFill>
        <p:spPr bwMode="auto">
          <a:xfrm>
            <a:off x="20" y="10"/>
            <a:ext cx="5913419" cy="685798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effectLst/>
        </p:spPr>
      </p:pic>
    </p:spTree>
    <p:extLst>
      <p:ext uri="{BB962C8B-B14F-4D97-AF65-F5344CB8AC3E}">
        <p14:creationId xmlns:p14="http://schemas.microsoft.com/office/powerpoint/2010/main" val="320314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431F2-A5DE-4862-B389-24C8222A4BD2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95D74D-26D7-49C9-8A36-D41CC0C55BB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1805</TotalTime>
  <Words>1096</Words>
  <Application>Microsoft Office PowerPoint</Application>
  <PresentationFormat>Widescreen</PresentationFormat>
  <Paragraphs>167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Gill Sans</vt:lpstr>
      <vt:lpstr>Montserrat</vt:lpstr>
      <vt:lpstr>Palatino Linotype</vt:lpstr>
      <vt:lpstr>Times New Roman</vt:lpstr>
      <vt:lpstr>Wingdings</vt:lpstr>
      <vt:lpstr>Office Theme</vt:lpstr>
      <vt:lpstr>PowerPoint Presentation</vt:lpstr>
      <vt:lpstr>iNTRODUCTION</vt:lpstr>
      <vt:lpstr>PROBLEM</vt:lpstr>
      <vt:lpstr>vision</vt:lpstr>
      <vt:lpstr>strategy</vt:lpstr>
      <vt:lpstr>Market opportunity</vt:lpstr>
      <vt:lpstr>Industry Overview and Market Analysis</vt:lpstr>
      <vt:lpstr>PowerPoint Presentation</vt:lpstr>
      <vt:lpstr>Competitive Analysis</vt:lpstr>
      <vt:lpstr>Gamersconnect’s competitive advantage</vt:lpstr>
      <vt:lpstr>PowerPoint Presentation</vt:lpstr>
      <vt:lpstr>Marketing Plan</vt:lpstr>
      <vt:lpstr>Marketing plan</vt:lpstr>
      <vt:lpstr>Marketing plan continued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GAMER CLOUD</dc:title>
  <dc:creator>karan malviya</dc:creator>
  <cp:lastModifiedBy>karan malviya</cp:lastModifiedBy>
  <cp:revision>38</cp:revision>
  <dcterms:created xsi:type="dcterms:W3CDTF">2022-07-23T00:32:24Z</dcterms:created>
  <dcterms:modified xsi:type="dcterms:W3CDTF">2022-11-10T23:23:36Z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2022-11-10T19:40:09Z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2bb8cc66-3c03-467f-ae1f-86b95d7b41aa</vt:lpwstr>
  </property>
  <property fmtid="{D5CDD505-2E9C-101B-9397-08002B2CF9AE}" pid="9" name="MSIP_Label_19540963-e559-4020-8a90-fe8a502c2801_ContentBits">
    <vt:lpwstr>0</vt:lpwstr>
  </property>
</Properties>
</file>